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0" r:id="rId2"/>
  </p:sldMasterIdLst>
  <p:notesMasterIdLst>
    <p:notesMasterId r:id="rId13"/>
  </p:notesMasterIdLst>
  <p:sldIdLst>
    <p:sldId id="256" r:id="rId3"/>
    <p:sldId id="302" r:id="rId4"/>
    <p:sldId id="303" r:id="rId5"/>
    <p:sldId id="299" r:id="rId6"/>
    <p:sldId id="305" r:id="rId7"/>
    <p:sldId id="306" r:id="rId8"/>
    <p:sldId id="307" r:id="rId9"/>
    <p:sldId id="308" r:id="rId10"/>
    <p:sldId id="309" r:id="rId11"/>
    <p:sldId id="297" r:id="rId1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98DD"/>
    <a:srgbClr val="93A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/>
    <p:restoredTop sz="94640"/>
  </p:normalViewPr>
  <p:slideViewPr>
    <p:cSldViewPr snapToGrid="0">
      <p:cViewPr varScale="1">
        <p:scale>
          <a:sx n="105" d="100"/>
          <a:sy n="105" d="100"/>
        </p:scale>
        <p:origin x="240" y="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31760-7C48-41D9-AEE0-2BA165ED841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8D60D-F1F1-40ED-94F8-0634D9C447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4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1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5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2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6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34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7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7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9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8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8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60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67239A2D-E994-2D44-A35C-16545C9329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699EA08B-AD29-D84B-A58A-9D3ED7122C3F}" type="slidenum">
              <a:rPr lang="en-GB" altLang="en-US" smtClean="0">
                <a:latin typeface="Calibri" charset="0"/>
                <a:ea typeface="Arial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9</a:t>
            </a:fld>
            <a:endParaRPr lang="en-GB" altLang="en-US">
              <a:latin typeface="Calibri" charset="0"/>
              <a:ea typeface="Arial" charset="0"/>
              <a:cs typeface="DejaVu Sans" charset="0"/>
            </a:endParaRPr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99C8A19B-503E-2B49-B718-293698AC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5498C2F0-D3F4-A74B-B42C-405BE7DF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02CD49-5015-6448-AAF3-183C84B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fld id="{353BD39E-6D96-AF4B-A91D-2D1BCB6981E7}" type="slidenum">
              <a:rPr lang="en-GB" altLang="en-US" smtClean="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9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58020" y="471326"/>
            <a:ext cx="10875960" cy="23193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6000" b="0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Digital </a:t>
            </a:r>
            <a:r>
              <a:rPr lang="en-GB" sz="6000" b="0" strike="noStrike" spc="-1" dirty="0" err="1">
                <a:solidFill>
                  <a:srgbClr val="4472C4"/>
                </a:solidFill>
                <a:latin typeface="Calibri Light"/>
                <a:ea typeface="DejaVu Sans"/>
              </a:rPr>
              <a:t>Digital</a:t>
            </a:r>
            <a:r>
              <a:rPr lang="en-GB" sz="6000" b="0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 Twins</a:t>
            </a:r>
          </a:p>
          <a:p>
            <a:pPr algn="ctr">
              <a:lnSpc>
                <a:spcPct val="90000"/>
              </a:lnSpc>
            </a:pPr>
            <a:r>
              <a:rPr lang="en-GB" sz="4800" spc="-1" dirty="0">
                <a:solidFill>
                  <a:srgbClr val="4472C4"/>
                </a:solidFill>
                <a:latin typeface="Calibri Light"/>
                <a:ea typeface="DejaVu Sans"/>
              </a:rPr>
              <a:t>Some Experiences</a:t>
            </a:r>
            <a:endParaRPr lang="en-GB" sz="4800" b="0" strike="noStrike" spc="-1" dirty="0">
              <a:solidFill>
                <a:srgbClr val="4472C4"/>
              </a:solidFill>
              <a:latin typeface="Calibri Light"/>
              <a:ea typeface="DejaVu Sans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427760" y="3200400"/>
            <a:ext cx="9143280" cy="311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Dr Marc Roper</a:t>
            </a:r>
            <a:endParaRPr lang="en-GB" sz="3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Dept. Computer and Information Sciences</a:t>
            </a:r>
            <a:endParaRPr lang="en-GB" sz="3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University of Strathclyde</a:t>
            </a:r>
            <a:endParaRPr lang="en-GB" sz="3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Glasgow, UK</a:t>
            </a:r>
            <a:endParaRPr lang="en-GB" sz="3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3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SANS II – 2</a:t>
            </a:r>
            <a:r>
              <a:rPr lang="en-GB" sz="26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nd</a:t>
            </a:r>
            <a:r>
              <a:rPr lang="en-GB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-3</a:t>
            </a:r>
            <a:r>
              <a:rPr lang="en-GB" sz="26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rd </a:t>
            </a:r>
            <a:r>
              <a:rPr lang="en-GB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May 2024</a:t>
            </a:r>
            <a:endParaRPr lang="en-GB" sz="3500" b="0" strike="noStrike" spc="-1" dirty="0">
              <a:latin typeface="Arial"/>
            </a:endParaRPr>
          </a:p>
        </p:txBody>
      </p:sp>
      <p:pic>
        <p:nvPicPr>
          <p:cNvPr id="195" name="Picture 2" descr="Branding | University of Strathclyde"/>
          <p:cNvPicPr/>
          <p:nvPr/>
        </p:nvPicPr>
        <p:blipFill>
          <a:blip r:embed="rId2"/>
          <a:stretch/>
        </p:blipFill>
        <p:spPr>
          <a:xfrm>
            <a:off x="10240560" y="4105080"/>
            <a:ext cx="1603800" cy="180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C780AB-6160-C344-ABF3-93EC2F45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6ED36-6834-3E4D-A165-6E713C37AA30}"/>
              </a:ext>
            </a:extLst>
          </p:cNvPr>
          <p:cNvSpPr txBox="1"/>
          <p:nvPr/>
        </p:nvSpPr>
        <p:spPr>
          <a:xfrm>
            <a:off x="8522406" y="6508955"/>
            <a:ext cx="3669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feuernursingreview.teachable.com</a:t>
            </a:r>
            <a:r>
              <a:rPr lang="en-US" sz="1000" dirty="0"/>
              <a:t>/p/</a:t>
            </a:r>
            <a:r>
              <a:rPr lang="en-US" sz="1000" dirty="0" err="1"/>
              <a:t>feuer-nclex-rn-qbank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7424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07E9-1143-54AF-171A-D8BA42C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Digital </a:t>
            </a:r>
            <a:r>
              <a:rPr lang="en-GB" dirty="0" err="1">
                <a:solidFill>
                  <a:schemeClr val="accent1"/>
                </a:solidFill>
              </a:rPr>
              <a:t>Digital</a:t>
            </a:r>
            <a:r>
              <a:rPr lang="en-GB" dirty="0">
                <a:solidFill>
                  <a:schemeClr val="accent1"/>
                </a:solidFill>
              </a:rPr>
              <a:t> Twins?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0FDED-EFFE-0881-A14C-8D4E0038A8C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0" y="1253613"/>
            <a:ext cx="11427010" cy="5330787"/>
          </a:xfrm>
        </p:spPr>
        <p:txBody>
          <a:bodyPr>
            <a:normAutofit fontScale="85000" lnSpcReduction="20000"/>
          </a:bodyPr>
          <a:lstStyle/>
          <a:p>
            <a:r>
              <a:rPr lang="en-GB" sz="3800" dirty="0"/>
              <a:t>Digital twins traditionally create a mapping between physical and virtual systems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“A … high-fidelity model of the system which can be used to emulate the actual</a:t>
            </a:r>
          </a:p>
          <a:p>
            <a:pPr marL="457200" lvl="1" indent="0">
              <a:buNone/>
            </a:pPr>
            <a:r>
              <a:rPr lang="en-GB" sz="2800" dirty="0"/>
              <a:t> system.”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800" dirty="0"/>
              <a:t>Digital </a:t>
            </a:r>
            <a:r>
              <a:rPr lang="en-GB" sz="3800" dirty="0" err="1"/>
              <a:t>digital</a:t>
            </a:r>
            <a:r>
              <a:rPr lang="en-GB" sz="3800" dirty="0"/>
              <a:t> twins create a mapping between virtual systems and virtual systems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Few instances of these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D2F54-BCF9-97FE-A20F-BF85E8F0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504" y="2730762"/>
            <a:ext cx="3810000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9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7E7-1B14-D1A9-BDB2-C8F35956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Why do we need them?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5F112-B483-0307-B816-E91B52759A8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300413"/>
            <a:ext cx="11124720" cy="5220628"/>
          </a:xfrm>
        </p:spPr>
        <p:txBody>
          <a:bodyPr>
            <a:normAutofit/>
          </a:bodyPr>
          <a:lstStyle/>
          <a:p>
            <a:r>
              <a:rPr lang="en-GB" sz="3200" dirty="0"/>
              <a:t>Actual system may be too large/slow/complex/expensive… to provide answers in the time/budget available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e.g. a CDN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200" dirty="0"/>
              <a:t>Need an approximation to the system to allow us to perform the necessary computations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e.g. Evaluate different configurations in the case of the CDN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868F0-DD6B-186C-74A2-2B2E602D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53" y="2445213"/>
            <a:ext cx="4525347" cy="215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4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8C1C907B-941C-EB48-A1D8-7F73FE0E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11" y="915353"/>
            <a:ext cx="7392049" cy="541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25"/>
              </a:spcBef>
              <a:buClrTx/>
              <a:defRPr/>
            </a:pPr>
            <a:endParaRPr lang="en-GB" altLang="en-US" sz="100" b="1" dirty="0"/>
          </a:p>
          <a:p>
            <a:pPr>
              <a:spcBef>
                <a:spcPts val="600"/>
              </a:spcBef>
              <a:buClrTx/>
              <a:defRPr/>
            </a:pPr>
            <a:r>
              <a:rPr lang="en-GB" altLang="en-US" sz="2000" i="1" dirty="0"/>
              <a:t>(Data Lab funded in conjunction with Architecture)</a:t>
            </a: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800" dirty="0"/>
              <a:t>Commercial buildings need to meet strict energy performance standards</a:t>
            </a: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800" dirty="0"/>
              <a:t>Retrofitting – process of upgrading the building</a:t>
            </a:r>
          </a:p>
          <a:p>
            <a:pPr marL="1143000" lvl="1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Huge number of options</a:t>
            </a:r>
          </a:p>
          <a:p>
            <a:pPr marL="1143000" lvl="1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Clients need to know the cost/benefit analysis</a:t>
            </a:r>
          </a:p>
          <a:p>
            <a:pPr marL="1200150" lvl="2"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000" dirty="0"/>
              <a:t>Multi-objective optimisation problem</a:t>
            </a:r>
          </a:p>
          <a:p>
            <a:pPr marL="1143000" lvl="1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Software available to simulate possible changes took days to run</a:t>
            </a:r>
            <a:endParaRPr lang="en-GB" altLang="en-US" dirty="0"/>
          </a:p>
        </p:txBody>
      </p:sp>
      <p:pic>
        <p:nvPicPr>
          <p:cNvPr id="1030" name="Picture 6" descr="Image result for building energy performance certificate">
            <a:extLst>
              <a:ext uri="{FF2B5EF4-FFF2-40B4-BE49-F238E27FC236}">
                <a16:creationId xmlns:a16="http://schemas.microsoft.com/office/drawing/2014/main" id="{9140F5A8-FA30-C14C-9085-B8763799F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393" y="1423545"/>
            <a:ext cx="1345624" cy="7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avenergy.ee/wp-content/uploads/2012/11/IDA.png">
            <a:extLst>
              <a:ext uri="{FF2B5EF4-FFF2-40B4-BE49-F238E27FC236}">
                <a16:creationId xmlns:a16="http://schemas.microsoft.com/office/drawing/2014/main" id="{5C234DFF-2B4B-844B-9DB6-8E3DC8E2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290" y="1409130"/>
            <a:ext cx="3158103" cy="16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8335947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Predicting Building Energy Performance</a:t>
            </a:r>
          </a:p>
        </p:txBody>
      </p:sp>
      <p:pic>
        <p:nvPicPr>
          <p:cNvPr id="2050" name="Picture 2" descr="Cision - MediaStudio View Media">
            <a:extLst>
              <a:ext uri="{FF2B5EF4-FFF2-40B4-BE49-F238E27FC236}">
                <a16:creationId xmlns:a16="http://schemas.microsoft.com/office/drawing/2014/main" id="{3B423A01-147E-A64E-E4FC-E7BE0247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772" y="266661"/>
            <a:ext cx="2079242" cy="5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NY Oneonta Ford Hall - Deep Energy Retrofit Case Study — Ashley ...">
            <a:extLst>
              <a:ext uri="{FF2B5EF4-FFF2-40B4-BE49-F238E27FC236}">
                <a16:creationId xmlns:a16="http://schemas.microsoft.com/office/drawing/2014/main" id="{38694AB0-365A-9583-C4F0-93438384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325" y="4491628"/>
            <a:ext cx="3455743" cy="215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trofit Solutions by Mitrex">
            <a:extLst>
              <a:ext uri="{FF2B5EF4-FFF2-40B4-BE49-F238E27FC236}">
                <a16:creationId xmlns:a16="http://schemas.microsoft.com/office/drawing/2014/main" id="{ABBAF1BD-D23F-21D1-8012-42837EEA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212" y="3134964"/>
            <a:ext cx="2062655" cy="17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828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8C1C907B-941C-EB48-A1D8-7F73FE0E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12" y="908050"/>
            <a:ext cx="9796036" cy="2439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25"/>
              </a:spcBef>
              <a:buClrTx/>
              <a:defRPr/>
            </a:pPr>
            <a:endParaRPr lang="en-GB" altLang="en-US" sz="100" b="1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Explored the performance of a range of machine learning models against two Building Performance Simulation tools: </a:t>
            </a:r>
            <a:r>
              <a:rPr lang="en-GB" altLang="en-US" sz="2400" dirty="0" err="1"/>
              <a:t>EnergyPlus</a:t>
            </a:r>
            <a:r>
              <a:rPr lang="en-GB" altLang="en-US" sz="2400" dirty="0"/>
              <a:t> and </a:t>
            </a:r>
            <a:r>
              <a:rPr lang="en-GB" altLang="en-US" sz="2400" dirty="0" err="1"/>
              <a:t>Ecotect</a:t>
            </a:r>
            <a:endParaRPr lang="en-GB" altLang="en-US" sz="2400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Datasets already existed for both tools covering a variety of climate conditions, building types and parameters</a:t>
            </a:r>
          </a:p>
          <a:p>
            <a:pPr>
              <a:spcBef>
                <a:spcPts val="600"/>
              </a:spcBef>
              <a:buClrTx/>
              <a:defRPr/>
            </a:pPr>
            <a:endParaRPr lang="en-GB" alt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8335947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Predicting Building Energy Performance</a:t>
            </a:r>
          </a:p>
        </p:txBody>
      </p:sp>
      <p:pic>
        <p:nvPicPr>
          <p:cNvPr id="2050" name="Picture 2" descr="Cision - MediaStudio View Media">
            <a:extLst>
              <a:ext uri="{FF2B5EF4-FFF2-40B4-BE49-F238E27FC236}">
                <a16:creationId xmlns:a16="http://schemas.microsoft.com/office/drawing/2014/main" id="{3B423A01-147E-A64E-E4FC-E7BE0247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470" y="212765"/>
            <a:ext cx="2329965" cy="6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339299-1518-324E-A4CF-076D8000A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6" y="3193026"/>
            <a:ext cx="3445796" cy="1780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B3454-FFAC-F742-B5DC-CC88AD302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16" y="3193026"/>
            <a:ext cx="3324958" cy="2735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CB7CAA-5A58-1D4C-A17A-F22567A1C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05" y="2788881"/>
            <a:ext cx="4205342" cy="3670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4EF2-99B4-664E-8CBD-34D32EDF61EE}"/>
              </a:ext>
            </a:extLst>
          </p:cNvPr>
          <p:cNvSpPr txBox="1"/>
          <p:nvPr/>
        </p:nvSpPr>
        <p:spPr>
          <a:xfrm>
            <a:off x="565766" y="5171194"/>
            <a:ext cx="3333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carried out feature engineering to reduce size of input space</a:t>
            </a:r>
          </a:p>
        </p:txBody>
      </p:sp>
    </p:spTree>
    <p:extLst>
      <p:ext uri="{BB962C8B-B14F-4D97-AF65-F5344CB8AC3E}">
        <p14:creationId xmlns:p14="http://schemas.microsoft.com/office/powerpoint/2010/main" val="3361925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8C1C907B-941C-EB48-A1D8-7F73FE0E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12" y="908050"/>
            <a:ext cx="9796036" cy="1687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25"/>
              </a:spcBef>
              <a:buClrTx/>
              <a:defRPr/>
            </a:pPr>
            <a:endParaRPr lang="en-GB" altLang="en-US" sz="100" b="1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800" dirty="0"/>
              <a:t>Compared a range of models :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ANN, SVM, GP, RF and GBRT</a:t>
            </a:r>
          </a:p>
          <a:p>
            <a:pPr marL="457200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Evaluated performance on heating and cooling over 25,000 data points (simulations)</a:t>
            </a: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endParaRPr lang="en-GB" altLang="en-US" sz="2400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endParaRPr lang="en-GB" altLang="en-US" sz="2400" dirty="0"/>
          </a:p>
          <a:p>
            <a:pPr>
              <a:spcBef>
                <a:spcPts val="600"/>
              </a:spcBef>
              <a:buClrTx/>
              <a:defRPr/>
            </a:pPr>
            <a:endParaRPr lang="en-GB" alt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8335947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Predicting Building Energy Performance</a:t>
            </a:r>
          </a:p>
        </p:txBody>
      </p:sp>
      <p:pic>
        <p:nvPicPr>
          <p:cNvPr id="2050" name="Picture 2" descr="Cision - MediaStudio View Media">
            <a:extLst>
              <a:ext uri="{FF2B5EF4-FFF2-40B4-BE49-F238E27FC236}">
                <a16:creationId xmlns:a16="http://schemas.microsoft.com/office/drawing/2014/main" id="{3B423A01-147E-A64E-E4FC-E7BE0247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470" y="212765"/>
            <a:ext cx="2329965" cy="6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172D6-2FB3-434C-92A8-3E66A574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" y="2781567"/>
            <a:ext cx="9615949" cy="1437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BC4F3-80E5-9F44-9B19-585F69432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30" y="4405291"/>
            <a:ext cx="3303639" cy="2200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32A953-23A8-B44D-BCFC-F765C1409DEE}"/>
              </a:ext>
            </a:extLst>
          </p:cNvPr>
          <p:cNvSpPr txBox="1"/>
          <p:nvPr/>
        </p:nvSpPr>
        <p:spPr>
          <a:xfrm>
            <a:off x="530942" y="4405292"/>
            <a:ext cx="3954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Some variation between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GBRT and </a:t>
            </a:r>
            <a:r>
              <a:rPr lang="en-US" sz="2000" dirty="0" err="1"/>
              <a:t>XGBoost</a:t>
            </a:r>
            <a:r>
              <a:rPr lang="en-US" sz="2000" dirty="0"/>
              <a:t> most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SVM longest training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NN and </a:t>
            </a:r>
            <a:r>
              <a:rPr lang="en-US" sz="2000" dirty="0" err="1"/>
              <a:t>XGBoost</a:t>
            </a:r>
            <a:r>
              <a:rPr lang="en-US" sz="2000" dirty="0"/>
              <a:t> require a large amount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NN fastest prediction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FB063-50DD-8F4D-B555-70E335557CA4}"/>
              </a:ext>
            </a:extLst>
          </p:cNvPr>
          <p:cNvSpPr txBox="1"/>
          <p:nvPr/>
        </p:nvSpPr>
        <p:spPr>
          <a:xfrm>
            <a:off x="8345845" y="4506305"/>
            <a:ext cx="3556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End result is a model that can rapidly produce a set of approximate results that can be shortlisted and explored by the full model for higher accuracy</a:t>
            </a:r>
          </a:p>
        </p:txBody>
      </p:sp>
    </p:spTree>
    <p:extLst>
      <p:ext uri="{BB962C8B-B14F-4D97-AF65-F5344CB8AC3E}">
        <p14:creationId xmlns:p14="http://schemas.microsoft.com/office/powerpoint/2010/main" val="2704342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8C1C907B-941C-EB48-A1D8-7F73FE0E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11" y="865864"/>
            <a:ext cx="5077783" cy="2835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25"/>
              </a:spcBef>
              <a:buClrTx/>
              <a:defRPr/>
            </a:pPr>
            <a:endParaRPr lang="en-GB" altLang="en-US" sz="100" b="1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Measured: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System Latency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Processing Time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Response Time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Message Delivery rate</a:t>
            </a:r>
          </a:p>
          <a:p>
            <a:pPr marL="1257300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Instances of Node Failure</a:t>
            </a:r>
            <a:endParaRPr lang="en-GB" altLang="en-US" sz="2400" dirty="0"/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400" dirty="0"/>
              <a:t>DT based on a NN model</a:t>
            </a: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endParaRPr lang="en-GB" altLang="en-US" sz="2400" dirty="0"/>
          </a:p>
          <a:p>
            <a:pPr>
              <a:spcBef>
                <a:spcPts val="600"/>
              </a:spcBef>
              <a:buClrTx/>
              <a:defRPr/>
            </a:pPr>
            <a:endParaRPr lang="en-GB" alt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8335947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RabbitMQ message broker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7B798-4A12-F843-99CF-AB47EF9E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34" y="411800"/>
            <a:ext cx="4330700" cy="229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32742-B39E-5C43-99E1-0ACC60DB6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94" y="2909535"/>
            <a:ext cx="6518582" cy="268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897902-8F93-9B4E-9F52-D90EDBB39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" y="4196377"/>
            <a:ext cx="3977098" cy="24688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FD1551-8008-124D-9C70-1AA367830F8F}"/>
              </a:ext>
            </a:extLst>
          </p:cNvPr>
          <p:cNvSpPr txBox="1"/>
          <p:nvPr/>
        </p:nvSpPr>
        <p:spPr>
          <a:xfrm>
            <a:off x="5132439" y="6164826"/>
            <a:ext cx="4121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Trained on approx. 1200 instances</a:t>
            </a:r>
          </a:p>
        </p:txBody>
      </p:sp>
    </p:spTree>
    <p:extLst>
      <p:ext uri="{BB962C8B-B14F-4D97-AF65-F5344CB8AC3E}">
        <p14:creationId xmlns:p14="http://schemas.microsoft.com/office/powerpoint/2010/main" val="3957717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8335947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RabbitMQ message broker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2A953-23A8-B44D-BCFC-F765C1409DEE}"/>
              </a:ext>
            </a:extLst>
          </p:cNvPr>
          <p:cNvSpPr txBox="1"/>
          <p:nvPr/>
        </p:nvSpPr>
        <p:spPr>
          <a:xfrm>
            <a:off x="3790378" y="4017416"/>
            <a:ext cx="17673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Able to predict responses for unseen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7B798-4A12-F843-99CF-AB47EF9E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92" y="408477"/>
            <a:ext cx="4330700" cy="229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1D418-BECA-D14C-B3B2-F5648816E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" y="1063558"/>
            <a:ext cx="2831690" cy="2012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A1FD12-D17B-3940-81FD-BC0D818E73C4}"/>
              </a:ext>
            </a:extLst>
          </p:cNvPr>
          <p:cNvSpPr txBox="1"/>
          <p:nvPr/>
        </p:nvSpPr>
        <p:spPr>
          <a:xfrm>
            <a:off x="3421625" y="1176508"/>
            <a:ext cx="2979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Good degree of accuracy when predicting response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6C812-D09A-D548-8363-D2F852001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2" y="3888138"/>
            <a:ext cx="3182948" cy="2099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897696-BBED-3F47-9FBC-56A73DCD9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62" y="3836518"/>
            <a:ext cx="3028177" cy="22029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C67D20-3386-614B-99A8-BE20AEBF77A2}"/>
              </a:ext>
            </a:extLst>
          </p:cNvPr>
          <p:cNvSpPr txBox="1"/>
          <p:nvPr/>
        </p:nvSpPr>
        <p:spPr>
          <a:xfrm>
            <a:off x="8713592" y="4014661"/>
            <a:ext cx="2915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able to use variations from predictions to identify problems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2018C3-6E1B-4C4E-A73A-0A63453794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592" y="5103110"/>
            <a:ext cx="3397822" cy="10910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F947CC5-C3C9-9D4F-9183-BFC8E268F859}"/>
              </a:ext>
            </a:extLst>
          </p:cNvPr>
          <p:cNvSpPr/>
          <p:nvPr/>
        </p:nvSpPr>
        <p:spPr>
          <a:xfrm>
            <a:off x="3763260" y="2952180"/>
            <a:ext cx="5748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“Descriptive, predictive, and prescriptive”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5655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9230-809D-3AAA-AC3C-07F17CF47496}"/>
              </a:ext>
            </a:extLst>
          </p:cNvPr>
          <p:cNvSpPr txBox="1">
            <a:spLocks/>
          </p:cNvSpPr>
          <p:nvPr/>
        </p:nvSpPr>
        <p:spPr>
          <a:xfrm>
            <a:off x="277111" y="212765"/>
            <a:ext cx="9368334" cy="695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buClrTx/>
              <a:defRPr/>
            </a:pPr>
            <a:r>
              <a:rPr lang="en-GB" altLang="en-US" sz="3600" dirty="0">
                <a:solidFill>
                  <a:schemeClr val="accent1"/>
                </a:solidFill>
              </a:rPr>
              <a:t>Challenges in building digital digital twins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2A953-23A8-B44D-BCFC-F765C1409DEE}"/>
              </a:ext>
            </a:extLst>
          </p:cNvPr>
          <p:cNvSpPr txBox="1"/>
          <p:nvPr/>
        </p:nvSpPr>
        <p:spPr>
          <a:xfrm>
            <a:off x="648970" y="1183853"/>
            <a:ext cx="67989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 obvious instrumentation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What do we measure to best characterize the system?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Generating data can be expensive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do we know…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What test scenarios to use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When we have enough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…to accurately </a:t>
            </a:r>
            <a:r>
              <a:rPr lang="en-US" sz="3200" dirty="0" err="1"/>
              <a:t>characterise</a:t>
            </a:r>
            <a:r>
              <a:rPr lang="en-US" sz="3200" dirty="0"/>
              <a:t> the system (response surface)?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C320C-5AFB-B843-920D-97AA46DD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29" y="1301840"/>
            <a:ext cx="3810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50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25628</TotalTime>
  <Words>470</Words>
  <Application>Microsoft Office PowerPoint</Application>
  <PresentationFormat>Widescreen</PresentationFormat>
  <Paragraphs>92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Presentation</vt:lpstr>
      <vt:lpstr>Digital Digital Twins?</vt:lpstr>
      <vt:lpstr>Why do we need them?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“Evolutionary concepts, and how they could be applied to achieve adaptation in control systems”</dc:title>
  <dc:subject/>
  <dc:creator>Roper, Marc</dc:creator>
  <dc:description/>
  <cp:lastModifiedBy>Paul Harvey</cp:lastModifiedBy>
  <cp:revision>112</cp:revision>
  <dcterms:created xsi:type="dcterms:W3CDTF">2021-04-11T17:54:36Z</dcterms:created>
  <dcterms:modified xsi:type="dcterms:W3CDTF">2024-05-02T13:00:09Z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